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86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0" r:id="rId21"/>
    <p:sldId id="281" r:id="rId22"/>
    <p:sldId id="282" r:id="rId23"/>
    <p:sldId id="283" r:id="rId24"/>
    <p:sldId id="284" r:id="rId25"/>
    <p:sldId id="285" r:id="rId26"/>
    <p:sldId id="287" r:id="rId27"/>
  </p:sldIdLst>
  <p:sldSz cx="18288000" cy="10287000"/>
  <p:notesSz cx="6858000" cy="9144000"/>
  <p:embeddedFontLst>
    <p:embeddedFont>
      <p:font typeface="Arimo" panose="020B0604020202020204" pitchFamily="34" charset="0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7" roundtripDataSignature="AMtx7mhLbWlEZYeceGzVhCsfeyvGDrdf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/>
    <p:restoredTop sz="65721"/>
  </p:normalViewPr>
  <p:slideViewPr>
    <p:cSldViewPr snapToGrid="0">
      <p:cViewPr varScale="1">
        <p:scale>
          <a:sx n="47" d="100"/>
          <a:sy n="47" d="100"/>
        </p:scale>
        <p:origin x="1960" y="2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2" name="Google Shape;26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6" name="Google Shape;2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3" name="Google Shape;30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7" name="Google Shape;31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41" name="Google Shape;34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3" name="Google Shape;38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6" name="Google Shape;39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1" name="Google Shape;45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4" name="Google Shape;46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7" name="Google Shape;477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90" name="Google Shape;49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90" name="Google Shape;49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87725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dirty="0"/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2" name="Google Shape;15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6" name="Google Shape;16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0" name="Google Shape;18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>
          <a:extLst>
            <a:ext uri="{FF2B5EF4-FFF2-40B4-BE49-F238E27FC236}">
              <a16:creationId xmlns:a16="http://schemas.microsoft.com/office/drawing/2014/main" id="{BF569A62-F752-961E-0E6D-996F49DDA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:notes">
            <a:extLst>
              <a:ext uri="{FF2B5EF4-FFF2-40B4-BE49-F238E27FC236}">
                <a16:creationId xmlns:a16="http://schemas.microsoft.com/office/drawing/2014/main" id="{DCC2DB75-222D-5752-7114-9290BAD7A5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4" name="Google Shape;194;p9:notes">
            <a:extLst>
              <a:ext uri="{FF2B5EF4-FFF2-40B4-BE49-F238E27FC236}">
                <a16:creationId xmlns:a16="http://schemas.microsoft.com/office/drawing/2014/main" id="{12996989-E57F-AFCD-434A-6B2F6D5F14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2479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IE" noProof="0" dirty="0"/>
          </a:p>
        </p:txBody>
      </p:sp>
      <p:sp>
        <p:nvSpPr>
          <p:cNvPr id="234" name="Google Shape;23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9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9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4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4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44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4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4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4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4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8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4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"/>
          <p:cNvSpPr/>
          <p:nvPr/>
        </p:nvSpPr>
        <p:spPr>
          <a:xfrm>
            <a:off x="13923397" y="7398521"/>
            <a:ext cx="4672957" cy="3178735"/>
          </a:xfrm>
          <a:custGeom>
            <a:avLst/>
            <a:gdLst/>
            <a:ahLst/>
            <a:cxnLst/>
            <a:rect l="l" t="t" r="r" b="b"/>
            <a:pathLst>
              <a:path w="4672957" h="3178735" extrusionOk="0">
                <a:moveTo>
                  <a:pt x="0" y="0"/>
                </a:moveTo>
                <a:lnTo>
                  <a:pt x="4672956" y="0"/>
                </a:lnTo>
                <a:lnTo>
                  <a:pt x="4672956" y="3178735"/>
                </a:lnTo>
                <a:lnTo>
                  <a:pt x="0" y="3178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7" b="-6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88" name="Google Shape;88;p1"/>
          <p:cNvSpPr/>
          <p:nvPr/>
        </p:nvSpPr>
        <p:spPr>
          <a:xfrm>
            <a:off x="-1426213" y="-1049552"/>
            <a:ext cx="6451636" cy="4006606"/>
          </a:xfrm>
          <a:custGeom>
            <a:avLst/>
            <a:gdLst/>
            <a:ahLst/>
            <a:cxnLst/>
            <a:rect l="l" t="t" r="r" b="b"/>
            <a:pathLst>
              <a:path w="6451636" h="4006606" extrusionOk="0">
                <a:moveTo>
                  <a:pt x="0" y="0"/>
                </a:moveTo>
                <a:lnTo>
                  <a:pt x="6451636" y="0"/>
                </a:lnTo>
                <a:lnTo>
                  <a:pt x="6451636" y="4006606"/>
                </a:lnTo>
                <a:lnTo>
                  <a:pt x="0" y="40066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89" name="Google Shape;89;p1"/>
          <p:cNvSpPr/>
          <p:nvPr/>
        </p:nvSpPr>
        <p:spPr>
          <a:xfrm>
            <a:off x="8690679" y="-2564045"/>
            <a:ext cx="3245436" cy="6355509"/>
          </a:xfrm>
          <a:custGeom>
            <a:avLst/>
            <a:gdLst/>
            <a:ahLst/>
            <a:cxnLst/>
            <a:rect l="l" t="t" r="r" b="b"/>
            <a:pathLst>
              <a:path w="3245436" h="6355509" extrusionOk="0">
                <a:moveTo>
                  <a:pt x="0" y="0"/>
                </a:moveTo>
                <a:lnTo>
                  <a:pt x="3245436" y="0"/>
                </a:lnTo>
                <a:lnTo>
                  <a:pt x="3245436" y="6355509"/>
                </a:lnTo>
                <a:lnTo>
                  <a:pt x="0" y="635550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90" name="Google Shape;90;p1"/>
          <p:cNvSpPr/>
          <p:nvPr/>
        </p:nvSpPr>
        <p:spPr>
          <a:xfrm>
            <a:off x="9855322" y="4036686"/>
            <a:ext cx="2601944" cy="2191989"/>
          </a:xfrm>
          <a:custGeom>
            <a:avLst/>
            <a:gdLst/>
            <a:ahLst/>
            <a:cxnLst/>
            <a:rect l="l" t="t" r="r" b="b"/>
            <a:pathLst>
              <a:path w="3469259" h="2922651" extrusionOk="0">
                <a:moveTo>
                  <a:pt x="0" y="0"/>
                </a:moveTo>
                <a:lnTo>
                  <a:pt x="3469259" y="0"/>
                </a:lnTo>
                <a:lnTo>
                  <a:pt x="3469259" y="2922651"/>
                </a:lnTo>
                <a:lnTo>
                  <a:pt x="0" y="2922651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t="-1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91" name="Google Shape;91;p1"/>
          <p:cNvSpPr/>
          <p:nvPr/>
        </p:nvSpPr>
        <p:spPr>
          <a:xfrm>
            <a:off x="11499292" y="-1330086"/>
            <a:ext cx="3278124" cy="6367272"/>
          </a:xfrm>
          <a:custGeom>
            <a:avLst/>
            <a:gdLst/>
            <a:ahLst/>
            <a:cxnLst/>
            <a:rect l="l" t="t" r="r" b="b"/>
            <a:pathLst>
              <a:path w="4370832" h="8489696" extrusionOk="0">
                <a:moveTo>
                  <a:pt x="0" y="0"/>
                </a:moveTo>
                <a:lnTo>
                  <a:pt x="4370832" y="0"/>
                </a:lnTo>
                <a:lnTo>
                  <a:pt x="4370832" y="8489696"/>
                </a:lnTo>
                <a:lnTo>
                  <a:pt x="0" y="8489696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l="-12" r="-11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92" name="Google Shape;92;p1"/>
          <p:cNvSpPr/>
          <p:nvPr/>
        </p:nvSpPr>
        <p:spPr>
          <a:xfrm>
            <a:off x="14141154" y="-1126715"/>
            <a:ext cx="3100918" cy="6090015"/>
          </a:xfrm>
          <a:custGeom>
            <a:avLst/>
            <a:gdLst/>
            <a:ahLst/>
            <a:cxnLst/>
            <a:rect l="l" t="t" r="r" b="b"/>
            <a:pathLst>
              <a:path w="3100918" h="6090015" extrusionOk="0">
                <a:moveTo>
                  <a:pt x="0" y="0"/>
                </a:moveTo>
                <a:lnTo>
                  <a:pt x="3100918" y="0"/>
                </a:lnTo>
                <a:lnTo>
                  <a:pt x="3100918" y="6090015"/>
                </a:lnTo>
                <a:lnTo>
                  <a:pt x="0" y="60900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l="-8" r="-7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93" name="Google Shape;93;p1"/>
          <p:cNvSpPr/>
          <p:nvPr/>
        </p:nvSpPr>
        <p:spPr>
          <a:xfrm>
            <a:off x="2882493" y="1918292"/>
            <a:ext cx="4567675" cy="4527131"/>
          </a:xfrm>
          <a:custGeom>
            <a:avLst/>
            <a:gdLst/>
            <a:ahLst/>
            <a:cxnLst/>
            <a:rect l="l" t="t" r="r" b="b"/>
            <a:pathLst>
              <a:path w="4567675" h="4527131" extrusionOk="0">
                <a:moveTo>
                  <a:pt x="0" y="0"/>
                </a:moveTo>
                <a:lnTo>
                  <a:pt x="4567675" y="0"/>
                </a:lnTo>
                <a:lnTo>
                  <a:pt x="4567675" y="4527131"/>
                </a:lnTo>
                <a:lnTo>
                  <a:pt x="0" y="45271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t="-8" b="-7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94" name="Google Shape;94;p1"/>
          <p:cNvSpPr/>
          <p:nvPr/>
        </p:nvSpPr>
        <p:spPr>
          <a:xfrm>
            <a:off x="10250293" y="5398161"/>
            <a:ext cx="1925159" cy="429630"/>
          </a:xfrm>
          <a:custGeom>
            <a:avLst/>
            <a:gdLst/>
            <a:ahLst/>
            <a:cxnLst/>
            <a:rect l="l" t="t" r="r" b="b"/>
            <a:pathLst>
              <a:path w="1925159" h="429630" extrusionOk="0">
                <a:moveTo>
                  <a:pt x="0" y="0"/>
                </a:moveTo>
                <a:lnTo>
                  <a:pt x="1925159" y="0"/>
                </a:lnTo>
                <a:lnTo>
                  <a:pt x="1925159" y="429629"/>
                </a:lnTo>
                <a:lnTo>
                  <a:pt x="0" y="4296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l="-10" r="-9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95" name="Google Shape;95;p1"/>
          <p:cNvSpPr txBox="1"/>
          <p:nvPr/>
        </p:nvSpPr>
        <p:spPr>
          <a:xfrm>
            <a:off x="1427221" y="7167708"/>
            <a:ext cx="15814851" cy="609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rtl="0" algn="l">
              <a:lnSpc>
                <a:spcPct val="90000"/>
              </a:lnSpc>
              <a:buSzPts val="4400"/>
            </a:pPr>
            <a:r>
              <a:rPr lang="en-US" sz="4400" b="1" dirty="0">
                <a:sym typeface="Arimo"/>
              </a:rPr>
              <a:t>Introdução</a:t>
            </a:r>
            <a:r>
              <a:rPr lang="en-US" sz="4400" dirty="0">
                <a:sym typeface="Arimo"/>
              </a:rPr>
              <a:t> </a:t>
            </a:r>
            <a:r>
              <a:rPr lang="en-US" sz="4400" b="1" dirty="0">
                <a:sym typeface="Arimo"/>
              </a:rPr>
              <a:t>para os Transtornos Alimentares (TA): Classificação</a:t>
            </a:r>
            <a:endParaRPr sz="4400" b="1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6B19BC6-3713-380D-1E0D-AFE4310626AF}"/>
              </a:ext>
            </a:extLst>
          </p:cNvPr>
          <p:cNvSpPr txBox="1"/>
          <p:nvPr/>
        </p:nvSpPr>
        <p:spPr>
          <a:xfrm>
            <a:off x="1265857" y="8278484"/>
            <a:ext cx="7263458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it-IT" sz="1800" b="1" dirty="0">
                <a:latin typeface="+mn-lt"/>
              </a:rPr>
              <a:t>Dra. Fabíola</a:t>
            </a:r>
            <a:r>
              <a:rPr lang="it-IT" sz="1800" b="1" dirty="0" err="1">
                <a:latin typeface="+mn-lt"/>
              </a:rPr>
              <a:t>Panvino</a:t>
            </a:r>
            <a:endParaRPr lang="it-IT" sz="1800" b="1" dirty="0">
              <a:latin typeface="+mn-lt"/>
            </a:endParaRPr>
          </a:p>
          <a:p>
            <a:pPr algn="l" rtl="0">
              <a:lnSpc>
                <a:spcPct val="150000"/>
              </a:lnSpc>
            </a:pPr>
            <a:r>
              <a:rPr lang="it-IT" sz="1800" dirty="0">
                <a:latin typeface="+mn-lt"/>
              </a:rPr>
              <a:t>Universidade Sapienza de Roma</a:t>
            </a:r>
          </a:p>
          <a:p>
            <a:pPr algn="l" rtl="0">
              <a:lnSpc>
                <a:spcPct val="150000"/>
              </a:lnSpc>
            </a:pPr>
            <a:r>
              <a:rPr lang="it-IT" sz="1800" dirty="0">
                <a:latin typeface="+mn-lt"/>
              </a:rPr>
              <a:t>Doutor em Medicina</a:t>
            </a:r>
            <a:r>
              <a:rPr lang="it-IT" sz="1800" dirty="0" err="1">
                <a:latin typeface="+mn-lt"/>
              </a:rPr>
              <a:t>residente</a:t>
            </a:r>
            <a:r>
              <a:rPr lang="it-IT" sz="1800" dirty="0">
                <a:latin typeface="+mn-lt"/>
              </a:rPr>
              <a:t>em Criança e</a:t>
            </a:r>
            <a:r>
              <a:rPr lang="it-IT" sz="1800" dirty="0" err="1">
                <a:latin typeface="+mn-lt"/>
              </a:rPr>
              <a:t>Adolescente</a:t>
            </a:r>
            <a:r>
              <a:rPr lang="it-IT" sz="1800" dirty="0">
                <a:latin typeface="+mn-lt"/>
              </a:rPr>
              <a:t> </a:t>
            </a:r>
            <a:r>
              <a:rPr lang="it-IT" sz="1800" dirty="0" err="1">
                <a:latin typeface="+mn-lt"/>
              </a:rPr>
              <a:t>Neuropsiquiatria</a:t>
            </a:r>
            <a:endParaRPr lang="it-IT" sz="1800" dirty="0">
              <a:latin typeface="+mn-lt"/>
            </a:endParaRPr>
          </a:p>
          <a:p>
            <a:pPr algn="l" rtl="0">
              <a:lnSpc>
                <a:spcPct val="150000"/>
              </a:lnSpc>
            </a:pPr>
            <a:r>
              <a:rPr lang="it-IT" sz="1800" dirty="0">
                <a:latin typeface="+mn-lt"/>
              </a:rPr>
              <a:t>fabiola.panvino@uniroma1.it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oogle Shape;264;p14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65" name="Google Shape;265;p14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266" name="Google Shape;266;p14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7" name="Google Shape;267;p14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268" name="Google Shape;268;p14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69" name="Google Shape;269;p14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270" name="Google Shape;270;p14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1" name="Google Shape;271;p14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272" name="Google Shape;272;p14"/>
          <p:cNvSpPr txBox="1"/>
          <p:nvPr/>
        </p:nvSpPr>
        <p:spPr>
          <a:xfrm>
            <a:off x="2693324" y="202094"/>
            <a:ext cx="1426464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AN: Como começa na pré-adolescência</a:t>
            </a:r>
            <a:endParaRPr sz="5400" dirty="0">
              <a:solidFill>
                <a:srgbClr val="E98E24"/>
              </a:solidFill>
            </a:endParaRPr>
          </a:p>
        </p:txBody>
      </p:sp>
      <p:sp>
        <p:nvSpPr>
          <p:cNvPr id="273" name="Google Shape;273;p14"/>
          <p:cNvSpPr txBox="1"/>
          <p:nvPr/>
        </p:nvSpPr>
        <p:spPr>
          <a:xfrm>
            <a:off x="498764" y="2053428"/>
            <a:ext cx="17656232" cy="4524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45159" marR="0" lvl="1" indent="-342900" algn="l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 pré-adolescentes negam frequentemente preocupações sobre a forma e o peso do corpo, relatando apenas falta de apetite ou dor abdominal.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l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Maior presença de perturbações do neurodesenvolvimento e/ou psicopatologia prévia (como a perturbação alimentar evitativa/restritiva, conhecida por ARFID, depressão, ansiedade, perturbação obsessivo-compulsiva), enquanto clinicamente apresentam uma perda de peso rápida, o que os leva a procurar cuidados médicos mais rapidamente.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l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 sinais de alerta podem incluir crescimento lento, alterações no índice de massa corporal (IMC), náuseas repetidas ou dor abdominal.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l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 fatores familiares desempenham um papel crucial (por exemplo, padrões relacionais difíceis, controlo mútuo excessivo, comentários críticos).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5159" marR="0" lvl="1" indent="-342900" algn="l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Episódios de vitimização entre pares são frequentemente relatados.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Google Shape;278;p1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79" name="Google Shape;279;p1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1" name="Google Shape;281;p1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282" name="Google Shape;282;p1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83" name="Google Shape;283;p1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5" name="Google Shape;285;p1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286" name="Google Shape;286;p15"/>
          <p:cNvSpPr txBox="1"/>
          <p:nvPr/>
        </p:nvSpPr>
        <p:spPr>
          <a:xfrm>
            <a:off x="1778924" y="2089221"/>
            <a:ext cx="14746778" cy="4707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781050" marR="0" lvl="1" indent="-457200" algn="l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Adolescentes envolvidos na dança ou em desportos competitivos que exigem controlo de peso e forma corporal.</a:t>
            </a:r>
            <a:endParaRPr dirty="0"/>
          </a:p>
          <a:p>
            <a:pPr marL="781050" marR="0" lvl="1" indent="-457200" algn="l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Crianças e adolescentes com antecedentes de obesidade infantil.</a:t>
            </a:r>
            <a:endParaRPr dirty="0"/>
          </a:p>
          <a:p>
            <a:pPr marL="781050" marR="0" lvl="1" indent="-457200" algn="l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Indivíduos com doenças crónicas que requerem restrições alimentares, tais como: Diabetes tipo 1, Fibrose quística, Doença inflamatória do intestino e Doença celíaca.</a:t>
            </a:r>
          </a:p>
          <a:p>
            <a:pPr marL="781050" marR="0" lvl="1" indent="-457200" algn="l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>
              <a:rPr lang="en-US" sz="2999" dirty="0">
                <a:latin typeface="Calibri"/>
                <a:cs typeface="Calibri"/>
                <a:sym typeface="Calibri"/>
              </a:rPr>
              <a:t>História de abuso sexual na infância</a:t>
            </a:r>
            <a:endParaRPr dirty="0"/>
          </a:p>
        </p:txBody>
      </p:sp>
      <p:sp>
        <p:nvSpPr>
          <p:cNvPr id="287" name="Google Shape;287;p15"/>
          <p:cNvSpPr txBox="1"/>
          <p:nvPr/>
        </p:nvSpPr>
        <p:spPr>
          <a:xfrm>
            <a:off x="3072078" y="750570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Populações de alto risco para AN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oogle Shape;292;p16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93" name="Google Shape;293;p1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294" name="Google Shape;294;p1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95;p1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296" name="Google Shape;296;p1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97" name="Google Shape;297;p1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298" name="Google Shape;298;p1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9" name="Google Shape;299;p1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300" name="Google Shape;300;p16"/>
          <p:cNvSpPr/>
          <p:nvPr/>
        </p:nvSpPr>
        <p:spPr>
          <a:xfrm>
            <a:off x="5762255" y="280013"/>
            <a:ext cx="5688196" cy="8537630"/>
          </a:xfrm>
          <a:custGeom>
            <a:avLst/>
            <a:gdLst/>
            <a:ahLst/>
            <a:cxnLst/>
            <a:rect l="l" t="t" r="r" b="b"/>
            <a:pathLst>
              <a:path w="5688196" h="8537630" extrusionOk="0">
                <a:moveTo>
                  <a:pt x="0" y="0"/>
                </a:moveTo>
                <a:lnTo>
                  <a:pt x="5688196" y="0"/>
                </a:lnTo>
                <a:lnTo>
                  <a:pt x="5688196" y="8537630"/>
                </a:lnTo>
                <a:lnTo>
                  <a:pt x="0" y="85376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oogle Shape;305;p1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06" name="Google Shape;306;p1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307" name="Google Shape;307;p1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8" name="Google Shape;308;p1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309" name="Google Shape;309;p1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10" name="Google Shape;310;p1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311" name="Google Shape;311;p1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2" name="Google Shape;312;p1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313" name="Google Shape;313;p17"/>
          <p:cNvSpPr txBox="1"/>
          <p:nvPr/>
        </p:nvSpPr>
        <p:spPr>
          <a:xfrm>
            <a:off x="655134" y="1402080"/>
            <a:ext cx="16977732" cy="8155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Critérios de diagnóstico de acordo com o DSM-5-TR: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474981" marR="0" lvl="1" indent="-23749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Episódios recorrentes de compulsão alimentar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caracterizada por ambos: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Comer, num período de tempo específico, uma quantidade de alimentos definitivamente superior à que a maioria dos indivíduos comeria em circunstâncias semelhantes.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Uma sensação de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falta de controlo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comer demais durante o episódio.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 episódios de compulsão alimentar ocorrem, em média, pelo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uma vez por semana, durante 3 meses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Recorrente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comportamentos compensatórios inadequados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para prevenir o aumento de peso, tais como: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Vómito autoinduzido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Uso indevido de laxantes, diuréticos ou enemas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49962" marR="0" lvl="2" indent="-316653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Jejum ou exercício excessivo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 autoavaliação é indevidamente influenciada pela forma e peso do corpo.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4981" marR="0" lvl="1" indent="-23749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 perturbação não ocorre exclusivamente durante os episódios de anorexia nervosa.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Os indivíduos com bulimia nervosa estão geralmente dentro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peso normal ou intervalo de excesso de peso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314" name="Google Shape;314;p17"/>
          <p:cNvSpPr txBox="1"/>
          <p:nvPr/>
        </p:nvSpPr>
        <p:spPr>
          <a:xfrm>
            <a:off x="5442065" y="48369"/>
            <a:ext cx="7403869" cy="939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Bulimia nervosa (BN)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9" name="Google Shape;319;p18"/>
          <p:cNvGrpSpPr/>
          <p:nvPr/>
        </p:nvGrpSpPr>
        <p:grpSpPr>
          <a:xfrm>
            <a:off x="-1143" y="9084331"/>
            <a:ext cx="18312195" cy="1166241"/>
            <a:chOff x="-1524" y="-1524"/>
            <a:chExt cx="24416259" cy="1554988"/>
          </a:xfrm>
        </p:grpSpPr>
        <p:sp>
          <p:nvSpPr>
            <p:cNvPr id="320" name="Google Shape;320;p1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" name="Google Shape;321;p1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2" name="Google Shape;322;p18"/>
          <p:cNvSpPr/>
          <p:nvPr/>
        </p:nvSpPr>
        <p:spPr>
          <a:xfrm>
            <a:off x="1231343" y="8254988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3" name="Google Shape;323;p18"/>
          <p:cNvGrpSpPr/>
          <p:nvPr/>
        </p:nvGrpSpPr>
        <p:grpSpPr>
          <a:xfrm rot="-420599">
            <a:off x="3682422" y="9443338"/>
            <a:ext cx="15092934" cy="1652778"/>
            <a:chOff x="-1524" y="-1524"/>
            <a:chExt cx="20123911" cy="2203704"/>
          </a:xfrm>
        </p:grpSpPr>
        <p:sp>
          <p:nvSpPr>
            <p:cNvPr id="324" name="Google Shape;324;p1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" name="Google Shape;325;p1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6" name="Google Shape;326;p18"/>
          <p:cNvSpPr/>
          <p:nvPr/>
        </p:nvSpPr>
        <p:spPr>
          <a:xfrm>
            <a:off x="14729688" y="9364047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" name="Google Shape;327;p18"/>
          <p:cNvSpPr/>
          <p:nvPr/>
        </p:nvSpPr>
        <p:spPr>
          <a:xfrm flipH="1">
            <a:off x="2362529" y="3365072"/>
            <a:ext cx="571683" cy="1080500"/>
          </a:xfrm>
          <a:custGeom>
            <a:avLst/>
            <a:gdLst/>
            <a:ahLst/>
            <a:cxnLst/>
            <a:rect l="l" t="t" r="r" b="b"/>
            <a:pathLst>
              <a:path w="571683" h="1080500" extrusionOk="0">
                <a:moveTo>
                  <a:pt x="571683" y="0"/>
                </a:moveTo>
                <a:lnTo>
                  <a:pt x="0" y="0"/>
                </a:lnTo>
                <a:lnTo>
                  <a:pt x="0" y="1080500"/>
                </a:lnTo>
                <a:lnTo>
                  <a:pt x="571683" y="1080500"/>
                </a:lnTo>
                <a:lnTo>
                  <a:pt x="571683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8" name="Google Shape;328;p18"/>
          <p:cNvSpPr txBox="1"/>
          <p:nvPr/>
        </p:nvSpPr>
        <p:spPr>
          <a:xfrm>
            <a:off x="11477738" y="1086428"/>
            <a:ext cx="6062271" cy="2292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2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Estes comportamentos podem se tornar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compulsivos e obsessivos e são geralmente ocultos (por exemplo, comer durante a noite).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9" name="Google Shape;329;p18"/>
          <p:cNvSpPr txBox="1"/>
          <p:nvPr/>
        </p:nvSpPr>
        <p:spPr>
          <a:xfrm>
            <a:off x="1028700" y="2319944"/>
            <a:ext cx="239751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Compulsão alimentar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0" name="Google Shape;330;p18"/>
          <p:cNvSpPr txBox="1"/>
          <p:nvPr/>
        </p:nvSpPr>
        <p:spPr>
          <a:xfrm>
            <a:off x="9139238" y="4186528"/>
            <a:ext cx="9525" cy="2129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692222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31" name="Google Shape;331;p18"/>
          <p:cNvSpPr txBox="1"/>
          <p:nvPr/>
        </p:nvSpPr>
        <p:spPr>
          <a:xfrm>
            <a:off x="3087726" y="4897374"/>
            <a:ext cx="4002658" cy="1206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Compensatório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comportamentos</a:t>
            </a:r>
            <a:endParaRPr sz="28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32" name="Google Shape;332;p18"/>
          <p:cNvSpPr/>
          <p:nvPr/>
        </p:nvSpPr>
        <p:spPr>
          <a:xfrm rot="-8471452" flipH="1">
            <a:off x="6699202" y="3695241"/>
            <a:ext cx="496625" cy="938639"/>
          </a:xfrm>
          <a:custGeom>
            <a:avLst/>
            <a:gdLst/>
            <a:ahLst/>
            <a:cxnLst/>
            <a:rect l="l" t="t" r="r" b="b"/>
            <a:pathLst>
              <a:path w="496625" h="938639" extrusionOk="0">
                <a:moveTo>
                  <a:pt x="496625" y="0"/>
                </a:moveTo>
                <a:lnTo>
                  <a:pt x="0" y="0"/>
                </a:lnTo>
                <a:lnTo>
                  <a:pt x="0" y="938639"/>
                </a:lnTo>
                <a:lnTo>
                  <a:pt x="496625" y="938639"/>
                </a:lnTo>
                <a:lnTo>
                  <a:pt x="496625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3" name="Google Shape;333;p18"/>
          <p:cNvSpPr txBox="1"/>
          <p:nvPr/>
        </p:nvSpPr>
        <p:spPr>
          <a:xfrm>
            <a:off x="5304975" y="2307798"/>
            <a:ext cx="5696907" cy="1206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vergonha, culpa e repulsa, preocupação com o tamanho do corpo.</a:t>
            </a:r>
            <a:endParaRPr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4" name="Google Shape;334;p18"/>
          <p:cNvSpPr txBox="1"/>
          <p:nvPr/>
        </p:nvSpPr>
        <p:spPr>
          <a:xfrm>
            <a:off x="2362529" y="326962"/>
            <a:ext cx="4898062" cy="603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Perda de controlo/impulsividade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Google Shape;335;p18"/>
          <p:cNvSpPr/>
          <p:nvPr/>
        </p:nvSpPr>
        <p:spPr>
          <a:xfrm rot="10344987" flipH="1">
            <a:off x="6562417" y="1108346"/>
            <a:ext cx="393844" cy="744379"/>
          </a:xfrm>
          <a:custGeom>
            <a:avLst/>
            <a:gdLst/>
            <a:ahLst/>
            <a:cxnLst/>
            <a:rect l="l" t="t" r="r" b="b"/>
            <a:pathLst>
              <a:path w="393844" h="744379" extrusionOk="0">
                <a:moveTo>
                  <a:pt x="393844" y="0"/>
                </a:moveTo>
                <a:lnTo>
                  <a:pt x="0" y="0"/>
                </a:lnTo>
                <a:lnTo>
                  <a:pt x="0" y="744379"/>
                </a:lnTo>
                <a:lnTo>
                  <a:pt x="393844" y="744379"/>
                </a:lnTo>
                <a:lnTo>
                  <a:pt x="393844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6" name="Google Shape;336;p18"/>
          <p:cNvSpPr/>
          <p:nvPr/>
        </p:nvSpPr>
        <p:spPr>
          <a:xfrm rot="3540054" flipH="1">
            <a:off x="2417000" y="1071453"/>
            <a:ext cx="476409" cy="900430"/>
          </a:xfrm>
          <a:custGeom>
            <a:avLst/>
            <a:gdLst/>
            <a:ahLst/>
            <a:cxnLst/>
            <a:rect l="l" t="t" r="r" b="b"/>
            <a:pathLst>
              <a:path w="476409" h="900430" extrusionOk="0">
                <a:moveTo>
                  <a:pt x="476409" y="0"/>
                </a:moveTo>
                <a:lnTo>
                  <a:pt x="0" y="0"/>
                </a:lnTo>
                <a:lnTo>
                  <a:pt x="0" y="900430"/>
                </a:lnTo>
                <a:lnTo>
                  <a:pt x="476409" y="900430"/>
                </a:lnTo>
                <a:lnTo>
                  <a:pt x="476409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" name="Google Shape;337;p18"/>
          <p:cNvSpPr txBox="1"/>
          <p:nvPr/>
        </p:nvSpPr>
        <p:spPr>
          <a:xfrm>
            <a:off x="458759" y="6116865"/>
            <a:ext cx="16470311" cy="218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Tal como acontece com os indivíduos com AN, aqueles com BN temem o aumento de peso e são fortemente motivados para perder peso.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 indivíduos com BN estão geralmente dentro do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peso normal ou intervalo de excesso de peso.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8" name="Google Shape;338;p18"/>
          <p:cNvSpPr txBox="1"/>
          <p:nvPr/>
        </p:nvSpPr>
        <p:spPr>
          <a:xfrm>
            <a:off x="11477737" y="4099019"/>
            <a:ext cx="6062271" cy="1982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4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 distúrbio pode passar despercebido e não ser tratado durante muito tempo.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4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 pais podem notar que falta comida na despensa.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C99C3F5D-AF81-299F-2B0B-7A1C7298280A}"/>
              </a:ext>
            </a:extLst>
          </p:cNvPr>
          <p:cNvSpPr txBox="1"/>
          <p:nvPr/>
        </p:nvSpPr>
        <p:spPr>
          <a:xfrm>
            <a:off x="6019977" y="-13859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Características do BN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" name="Google Shape;343;p19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44" name="Google Shape;344;p19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345" name="Google Shape;345;p19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6" name="Google Shape;346;p19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347" name="Google Shape;347;p19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48" name="Google Shape;348;p19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349" name="Google Shape;349;p19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" name="Google Shape;350;p19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351" name="Google Shape;351;p19"/>
          <p:cNvSpPr txBox="1"/>
          <p:nvPr/>
        </p:nvSpPr>
        <p:spPr>
          <a:xfrm>
            <a:off x="2588842" y="726296"/>
            <a:ext cx="15466402" cy="8686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Comorbidades psiquiátricas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Depressão, ansiedade, desesperança e vergonha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Aumento do risco de automutilação não suicida, ideação suicida e morte por suicídio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 risco de suicídio é 8 vezes superior ao da população em geral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Complicações relacionadas com a purga: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Erosão dentária, hipertrofia das glândulas salivares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Calosidades ou escoriações nas mãos (por exemplo, sinal de Russell), danos nas unhas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Feridas na boca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Desequilíbrios eletrolíticos → ↑ risco de doença cardiovascular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Trauma faríngeo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Problemas hormonais e gastrointestinais: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Menstruação irregular, desregulação endócrina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3983" marR="0" lvl="1" indent="-256991" algn="l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Inchaço, disfagia ou refluxo ácido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17857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8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19"/>
          <p:cNvSpPr txBox="1"/>
          <p:nvPr/>
        </p:nvSpPr>
        <p:spPr>
          <a:xfrm>
            <a:off x="6309249" y="145980"/>
            <a:ext cx="7257122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rtl="0">
              <a:lnSpc>
                <a:spcPct val="140593"/>
              </a:lnSpc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Comorbidades BN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" name="Google Shape;357;p20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58" name="Google Shape;358;p20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359" name="Google Shape;359;p20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0" name="Google Shape;360;p20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361" name="Google Shape;361;p20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62" name="Google Shape;362;p20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363" name="Google Shape;363;p20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4" name="Google Shape;364;p20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pic>
        <p:nvPicPr>
          <p:cNvPr id="4" name="Immagine 3" descr="Immagine che contiene testo, muscolo, sport, uomo">
            <a:extLst>
              <a:ext uri="{FF2B5EF4-FFF2-40B4-BE49-F238E27FC236}">
                <a16:creationId xmlns:a16="http://schemas.microsoft.com/office/drawing/2014/main" id="{B0709534-11C3-8B7D-31E2-1F781EFE87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2284" y="130926"/>
            <a:ext cx="5769032" cy="86535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Google Shape;370;p21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71" name="Google Shape;371;p21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372" name="Google Shape;372;p21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3" name="Google Shape;373;p21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374" name="Google Shape;374;p21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75" name="Google Shape;375;p21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376" name="Google Shape;376;p21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" name="Google Shape;377;p21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379" name="Google Shape;379;p21"/>
          <p:cNvSpPr txBox="1"/>
          <p:nvPr/>
        </p:nvSpPr>
        <p:spPr>
          <a:xfrm>
            <a:off x="827548" y="1443990"/>
            <a:ext cx="16431752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Bigorexia ou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vigorexia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ou dismorfia muscular (DM) ou anorexia inversa</a:t>
            </a:r>
          </a:p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Critérios de diagnóstico segundo o DSM-V TR: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6281" marR="0" lvl="1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Imagem corporal distorcida: crença persistente de não ser musculado ou forte o suficiente. Os indivíduos percecionam-se como pequenos e fracos, mesmo que pareçam normais ou muito musculados.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6281" marR="0" lvl="1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Foco obsessivo na aparência.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6281" marR="0" lvl="1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Comportamentos compulsivos: exercício e levantamento de pesos excessivos (passar horas no ginásio), seguir uma dieta rígida e rica em proteínas (desperdiçar quantidades excessivas de dinheiro), uso de suplementos (por vezes incluindo esteróides anabolizantes androgénicos).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 bigorexia pode ser motivada por ideais sociais de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hipermesomórfico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físico masculino.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 procura pela musculatura pode servir como estratégia de coping para a ansiedade relacionada com o corpo.</a:t>
            </a:r>
          </a:p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Os culturistas correm maior risco</a:t>
            </a:r>
            <a:endParaRPr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352;p19">
            <a:extLst>
              <a:ext uri="{FF2B5EF4-FFF2-40B4-BE49-F238E27FC236}">
                <a16:creationId xmlns:a16="http://schemas.microsoft.com/office/drawing/2014/main" id="{BA45F694-AC8F-1545-D973-C50742FACF45}"/>
              </a:ext>
            </a:extLst>
          </p:cNvPr>
          <p:cNvSpPr txBox="1"/>
          <p:nvPr/>
        </p:nvSpPr>
        <p:spPr>
          <a:xfrm>
            <a:off x="5256139" y="58296"/>
            <a:ext cx="7257122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 rtl="0">
              <a:lnSpc>
                <a:spcPct val="140593"/>
              </a:lnSpc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Bigorexia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5" name="Google Shape;385;p2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86" name="Google Shape;386;p2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387" name="Google Shape;387;p2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8" name="Google Shape;388;p2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389" name="Google Shape;389;p2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90" name="Google Shape;390;p2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391" name="Google Shape;391;p2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2" name="Google Shape;392;p2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393" name="Google Shape;393;p22"/>
          <p:cNvSpPr txBox="1"/>
          <p:nvPr/>
        </p:nvSpPr>
        <p:spPr>
          <a:xfrm>
            <a:off x="610413" y="1428005"/>
            <a:ext cx="17527958" cy="6908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🔸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Imagem corporal distorcida: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crença persistente e irracional de que o seu corpo é demasiado pequeno, fraco ou subdesenvolvido, mesmo quando são objetivamente musculados.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Esta distorção da imagem corporal é semelhante em mecanismo à observada na anorexia nervosa, mas focada na musculatura e não na magreza.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Podem frequentemente verificar a sua aparência em espelhos ou evitar situações em que o seu corpo possa estar exposto (por exemplo, piscinas).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🔸 Foco obsessivo na aparência: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pensamentos dominados por preocupações com o seu físico, particularmente o tamanho e a definição muscular.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Isto leva a verificações corporais frequentes, comparações com outras pessoas e angústia se a aparência desejada não for mantida.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999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496DD682-286D-287B-FC46-A858644D63C2}"/>
              </a:ext>
            </a:extLst>
          </p:cNvPr>
          <p:cNvSpPr txBox="1"/>
          <p:nvPr/>
        </p:nvSpPr>
        <p:spPr>
          <a:xfrm>
            <a:off x="3315195" y="33514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Características da bigorexia 1/2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oogle Shape;398;p23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99" name="Google Shape;399;p23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00" name="Google Shape;400;p23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1" name="Google Shape;401;p23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402" name="Google Shape;402;p23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03" name="Google Shape;403;p23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04" name="Google Shape;404;p23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5" name="Google Shape;405;p23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406" name="Google Shape;406;p23"/>
          <p:cNvSpPr txBox="1"/>
          <p:nvPr/>
        </p:nvSpPr>
        <p:spPr>
          <a:xfrm>
            <a:off x="803865" y="1492877"/>
            <a:ext cx="15103937" cy="5525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🔸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Exercício excessivo e levantamento de pesos: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 indivíduos seguem frequentemente rotinas de exercício rígidas e intensas, passando muitas vezes várias horas por dia no ginásio.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Podem continuar a fazer exercício apesar da dor, lesões ou exaustão, priorizando o ganho muscular em detrimento da saúde. Este comportamento compulsivo pode resultar em síndrome de sobretreino, fadiga e danos articulares e musculares a longo prazo.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🔸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Dietas ricas em proteína e uso de suplementos: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existe frequentemente uma obsessão com o controlo da dieta, especialmente aumentando a ingestão de proteínas para apoiar o crescimento muscular.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Isto pode incluir o</a:t>
            </a: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uso excessivo de batidos de proteína, creatina, suplementos anabolizantes ou até mesmo substâncias ilegais como esteróides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7" name="Google Shape;407;p23"/>
          <p:cNvSpPr txBox="1"/>
          <p:nvPr/>
        </p:nvSpPr>
        <p:spPr>
          <a:xfrm>
            <a:off x="803865" y="7019253"/>
            <a:ext cx="15408737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 indivíduos com DM evitam frequentemente atividades sociais, académicas ou ocupacionais importantes devido à necessidade compulsiva de manter exercício excessivo e dieta rigorosa.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48D5B1C9-D65A-370C-C180-CE3D3DAD614B}"/>
              </a:ext>
            </a:extLst>
          </p:cNvPr>
          <p:cNvSpPr txBox="1"/>
          <p:nvPr/>
        </p:nvSpPr>
        <p:spPr>
          <a:xfrm>
            <a:off x="3315195" y="33514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Características da bigorexia 2/2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01" name="Google Shape;101;p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104" name="Google Shape;104;p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05" name="Google Shape;105;p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" name="Google Shape;107;p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8B32D63C-537C-E75E-87F9-A93094AC6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0" algn="l"/>
            <a:r>
              <a:rPr lang="it-IT" sz="540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informações gerais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539264A-9B09-1306-353C-56B757A17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" y="1600200"/>
            <a:ext cx="17461455" cy="7200538"/>
          </a:xfrm>
        </p:spPr>
        <p:txBody>
          <a:bodyPr>
            <a:normAutofit/>
          </a:bodyPr>
          <a:lstStyle/>
          <a:p>
            <a:pPr marL="666751" marR="0" lvl="1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Nos últimos anos, tem-se verificado uma incidência crescente de DE.</a:t>
            </a:r>
          </a:p>
          <a:p>
            <a:pPr marL="666751" marR="0" lvl="1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 DE representa um grupo heterogéneo e variado de condições, que vão desde os padrões típicos da primeira infância até aos mais característicos da adolescência e do início da idade adulta.</a:t>
            </a:r>
          </a:p>
          <a:p>
            <a:pPr marL="666751" marR="0" lvl="1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Os DE incluem a Anorexia Nervosa, a Bulimia Nervosa, a Bigorexia e a Perturbação da Compulsão Alimentar Periódica, a ARFID, a Ortorexia Nervosa, …</a:t>
            </a:r>
          </a:p>
          <a:p>
            <a:pPr marL="781051" marR="0" lvl="1" indent="-4572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Os distúrbios de défice de atenção são difíceis de reconhecer, uma vez que os indivíduos afetados muitas vezes não têm consciência e subestimam a gravidade dos sintomas clínicos, demonstrando frequentemente ambivalência em relação ao tratamento.</a:t>
            </a:r>
          </a:p>
          <a:p>
            <a:pPr marL="781051" marR="0" lvl="1" indent="-4572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 taxa de co-ocorrência com outras condições psiquiátricas é elevada.</a:t>
            </a:r>
          </a:p>
          <a:p>
            <a:pPr marL="781051" marR="0" lvl="1" indent="-4572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Apenas uma pequena percentagem dos que sofrem de DE recebe um diagnóstico e tratamento adequados.</a:t>
            </a:r>
          </a:p>
          <a:p>
            <a:pPr marL="781051" marR="0" lvl="1" indent="-4572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>
              <a:rPr lang="en-US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 DE não afeta apenas o indivíduo, mas envolve todo o sistema familiar, exigindo uma abordagem abrangente, principalmente quando o início ocorre na infância ou adolescência.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rtl="0" algn="l">
              <a:buFont typeface="Wingdings" panose="05000000000000000000" pitchFamily="2" charset="2"/>
              <a:buChar char="§"/>
            </a:pPr>
            <a:endParaRPr lang="it-IT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7" name="Google Shape;427;p2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28" name="Google Shape;428;p2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29" name="Google Shape;429;p2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0" name="Google Shape;430;p2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431" name="Google Shape;431;p2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32" name="Google Shape;432;p2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33" name="Google Shape;433;p2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4" name="Google Shape;434;p2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435" name="Google Shape;435;p25"/>
          <p:cNvSpPr txBox="1"/>
          <p:nvPr/>
        </p:nvSpPr>
        <p:spPr>
          <a:xfrm>
            <a:off x="232756" y="321164"/>
            <a:ext cx="17844396" cy="6330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O que leva os indivíduos à musculação na Bigorexia?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82933" marR="0" lvl="1" indent="-291467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Insatisfação corporal precoce: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sentir-se magro ou fraco durante a infância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Comparação social: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inveja de colegas atléticos ou populares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Reforço positivo: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resultados visíveis rápidos aumentam a autoestima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Validação por pares: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ganhando admiração e respeito dos colegas do sexo masculino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Desejo de atratividade: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sendo percebido como mais atraente pelas raparigas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82933" marR="0" lvl="1" indent="-291467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Sensação de controlo: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utilizando o levantamento de pesos para remodelar o corpo e ganhar confiança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Google Shape;440;p26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41" name="Google Shape;441;p2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42" name="Google Shape;442;p2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3" name="Google Shape;443;p2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444" name="Google Shape;444;p2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45" name="Google Shape;445;p2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46" name="Google Shape;446;p2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7" name="Google Shape;447;p2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448" name="Google Shape;448;p26"/>
          <p:cNvSpPr txBox="1"/>
          <p:nvPr/>
        </p:nvSpPr>
        <p:spPr>
          <a:xfrm>
            <a:off x="746760" y="249822"/>
            <a:ext cx="17175480" cy="5515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Atitudes atuais em relação ao halterofilismo na bigorexia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l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26107" marR="0" lvl="1" indent="-313054" algn="l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Foco estético: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escolhas de treino baseadas na forma como moldam o corpo (por exemplo, treinar mais as pernas se os quadríceps parecerem mais pequenos).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6107" marR="0" lvl="1" indent="-313054" algn="l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Influenciado pela cultura do culturismo: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técnicas aprendidas em revistas e colegas, procurando sempre “chocar” os músculos.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6107" marR="0" lvl="1" indent="-313054" algn="l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Mentalidade rígida: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sentir-se um falhado se o treino não for suficientemente intenso ou se a sessão for interrompida.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6107" marR="0" lvl="1" indent="-313054" algn="l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Impacto emocional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 irritabilidade e frustração quando não é possível completar uma rotina planeada.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" name="Google Shape;453;p2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54" name="Google Shape;454;p2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55" name="Google Shape;455;p2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6" name="Google Shape;456;p2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457" name="Google Shape;457;p2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58" name="Google Shape;458;p2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59" name="Google Shape;459;p2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0" name="Google Shape;460;p2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461" name="Google Shape;461;p27"/>
          <p:cNvSpPr txBox="1"/>
          <p:nvPr/>
        </p:nvSpPr>
        <p:spPr>
          <a:xfrm>
            <a:off x="382385" y="130468"/>
            <a:ext cx="17295202" cy="7340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Atitudes atuais em relação à dieta na bigorexia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8160" marR="0" lvl="1" indent="-25907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Ingestão extrema de proteína: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visando até 3g de proteína por kg de peso corporal, comendo a cada poucas horas, mesmo quando não tem fome.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Ciclos de aumento de volume vs. corte: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320" marR="0" lvl="2" indent="-34543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Aumento de volume: alto teor de proteínas e hidratos de carbono para estimular o crescimento muscular.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36320" marR="0" lvl="2" indent="-34543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Corte: restrição quase total de hidratos de carbono para melhorar a definição muscular.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Ciclagem de hidratos de carbono: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inspirado em revistas de fitness e culturistas profissionais, envolve o rastreio de cada grama de hidrato de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Preparar todas as refeições com antecedência: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para controlar a qualidade dos nutrientes e evitar alimentos "impuros".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8160" marR="0" lvl="1" indent="-259079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Custo social e emocional: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 dieta exige um esforço intenso e interfere com a vida diária normal, mas é percebida como necessária para atingir o físico ideal.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6" name="Google Shape;466;p28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67" name="Google Shape;467;p2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68" name="Google Shape;468;p2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9" name="Google Shape;469;p28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470" name="Google Shape;470;p28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71" name="Google Shape;471;p2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72" name="Google Shape;472;p2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3" name="Google Shape;473;p28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474" name="Google Shape;474;p28"/>
          <p:cNvSpPr txBox="1"/>
          <p:nvPr/>
        </p:nvSpPr>
        <p:spPr>
          <a:xfrm>
            <a:off x="515389" y="-480677"/>
            <a:ext cx="17772611" cy="9200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Atitudes em relação ao uso de esteróides na bigorexia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l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47702" marR="0" lvl="1" indent="-323851" algn="l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Normalização: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 uso de esteróides é visto como comum e esperado na cultura dos ginásios.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l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Minimização do risco: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crença de que os esteróides não são piores do que as dietas ou estilos de vida pouco saudáveis.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l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Não é visto como "batota":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esforço no ginásio e dieta rigorosa ainda são considerados essenciais.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l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Desconfiança em relação aos conselhos médicos: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perceção de que os profissionais exageram os riscos ou carecem de conhecimento real.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l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Autoeducação: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dependência de inquéritos online para justificar e gerir o uso.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702" marR="0" lvl="1" indent="-323851" algn="l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Riscos psicológicos: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95403" marR="0" lvl="2" indent="-431800" algn="l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Depressão e pensamentos suicidas após interrupção de um ciclo;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95403" marR="0" lvl="2" indent="-431800" algn="l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Medo de perder massa muscular ou progredir sem uso contínuo.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it-IT"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9" name="Google Shape;479;p29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80" name="Google Shape;480;p29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2" name="Google Shape;482;p29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483" name="Google Shape;483;p29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84" name="Google Shape;484;p29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6" name="Google Shape;486;p29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487" name="Google Shape;487;p29"/>
          <p:cNvSpPr txBox="1"/>
          <p:nvPr/>
        </p:nvSpPr>
        <p:spPr>
          <a:xfrm>
            <a:off x="532014" y="394039"/>
            <a:ext cx="17573106" cy="7769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Impacto na Qualidade de Vida na Bigorexia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47697" marR="0" lvl="1" indent="-323847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Isolamento social: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evita comer fora ou reuniões sociais para seguir uma dieta rigorosa.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Pressão financeira: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grandes somas gastas em suplementos (por exemplo, proteínas em pó, queimadores de gordura), deixando pouco para outras atividades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Amizades limitadas: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pouco tempo ou energia de sobra para manter relacionamentos.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Conflito entre a vida profissional e a vida pessoal: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formação priorizada em detrimento das responsabilidades do trabalho → chegadas tardias, saídas antecipadas.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Preocupação constante: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pensamentos obsessivos sobre comida, treino e aparência ao longo do dia.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 vida gira em torno do ginásio: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visão idealizada de trabalhar em fitness para justificar e manter os hábitos atuais.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" name="Google Shape;492;p30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93" name="Google Shape;493;p30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94" name="Google Shape;494;p30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5" name="Google Shape;495;p30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496" name="Google Shape;496;p30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97" name="Google Shape;497;p30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98" name="Google Shape;498;p30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" name="Google Shape;499;p30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500" name="Google Shape;500;p30"/>
          <p:cNvSpPr txBox="1"/>
          <p:nvPr/>
        </p:nvSpPr>
        <p:spPr>
          <a:xfrm>
            <a:off x="639376" y="561407"/>
            <a:ext cx="17648624" cy="6388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Bigorexia: O Custo Emocional Oculto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47697" marR="0" lvl="1" indent="-323847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Insatisfação corporal persistente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apesar da musculatura visível.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Autoperceção distorcida: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sente-se inadequado mesmo quando objetivamente mais musculado do que os seus pares.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Baixa auto-estima: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pensamentos negativos contínuos sobre a aparência.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Impacto na intimidade: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desconforto com a nudez e atividade sexual devido à vergonha corporal.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47697" marR="0" lvl="1" indent="-323847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Sofrimento emocional: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sentimentos de desesperança e questionamento do propósito do esforço contínuo.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" name="Google Shape;492;p30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93" name="Google Shape;493;p30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94" name="Google Shape;494;p30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5" name="Google Shape;495;p30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496" name="Google Shape;496;p30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97" name="Google Shape;497;p30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498" name="Google Shape;498;p30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" name="Google Shape;499;p30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500" name="Google Shape;500;p30"/>
          <p:cNvSpPr txBox="1"/>
          <p:nvPr/>
        </p:nvSpPr>
        <p:spPr>
          <a:xfrm>
            <a:off x="639376" y="3446351"/>
            <a:ext cx="17648624" cy="2935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Obrigado pela sua atenção</a:t>
            </a:r>
            <a:endParaRPr sz="5400" dirty="0">
              <a:solidFill>
                <a:srgbClr val="E98E24"/>
              </a:solidFill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0992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oogle Shape;126;p4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27" name="Google Shape;127;p4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" name="Google Shape;129;p4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130" name="Google Shape;130;p4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31" name="Google Shape;131;p4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3" name="Google Shape;133;p4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134" name="Google Shape;134;p4"/>
          <p:cNvSpPr/>
          <p:nvPr/>
        </p:nvSpPr>
        <p:spPr>
          <a:xfrm>
            <a:off x="4685092" y="684592"/>
            <a:ext cx="8116229" cy="8116229"/>
          </a:xfrm>
          <a:custGeom>
            <a:avLst/>
            <a:gdLst/>
            <a:ahLst/>
            <a:cxnLst/>
            <a:rect l="l" t="t" r="r" b="b"/>
            <a:pathLst>
              <a:path w="8116229" h="8116229" extrusionOk="0">
                <a:moveTo>
                  <a:pt x="0" y="0"/>
                </a:moveTo>
                <a:lnTo>
                  <a:pt x="8116229" y="0"/>
                </a:lnTo>
                <a:lnTo>
                  <a:pt x="8116229" y="8116229"/>
                </a:lnTo>
                <a:lnTo>
                  <a:pt x="0" y="81162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40" name="Google Shape;140;p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41" name="Google Shape;141;p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" name="Google Shape;142;p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143" name="Google Shape;143;p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44" name="Google Shape;144;p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45" name="Google Shape;145;p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" name="Google Shape;146;p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147" name="Google Shape;147;p5"/>
          <p:cNvSpPr txBox="1"/>
          <p:nvPr/>
        </p:nvSpPr>
        <p:spPr>
          <a:xfrm>
            <a:off x="2502650" y="1271883"/>
            <a:ext cx="13700988" cy="2727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Critérios de diagnóstico segundo o DSM-5 TR: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6754" marR="0" lvl="1" indent="-273377" algn="l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uma diminuição gradual ou rápida da ingestão de alimentos, resultando na perda de peso;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6754" marR="0" lvl="1" indent="-273377" algn="l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um medo intenso de ganhar peso apesar da perda progressiva de peso e/ou baixo peso, que pode atingir níveis graves;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6754" marR="0" lvl="1" indent="-273377" algn="l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>
              <a:rPr lang="en-US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uma perceção distorcida da imagem corporal.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Google Shape;148;p5"/>
          <p:cNvSpPr txBox="1"/>
          <p:nvPr/>
        </p:nvSpPr>
        <p:spPr>
          <a:xfrm>
            <a:off x="2294313" y="321164"/>
            <a:ext cx="932469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buClr>
                <a:schemeClr val="dk1"/>
              </a:buClr>
              <a:buSzPts val="1800"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Anorexia Nervosa (AN)</a:t>
            </a:r>
          </a:p>
        </p:txBody>
      </p:sp>
      <p:sp>
        <p:nvSpPr>
          <p:cNvPr id="149" name="Google Shape;149;p5"/>
          <p:cNvSpPr txBox="1"/>
          <p:nvPr/>
        </p:nvSpPr>
        <p:spPr>
          <a:xfrm>
            <a:off x="2502650" y="4093557"/>
            <a:ext cx="13700988" cy="4084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 pico típico de início ocorre em ambos os sexos entre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idades dos 15 aos 19 anos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No entanto, nos últimos anos, tem-se verificado uma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idade mais precoce de início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coincidindo com a tendência geral de puberdade mais precoce.</a:t>
            </a:r>
          </a:p>
          <a:p>
            <a:pPr marL="0" marR="0" lvl="0" indent="0" algn="l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 apresentação clínica da perturbação na pré-adolescência pode ser diferente da da adolescência.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l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 não for reconhecida e tratada prontamente, a AN pode afetar negativamente o desenvolvimento físico e psicológico, levando à incapacidade e à interrupção do processo de crescimento, com consequências potencialmente significativas a longo prazo.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6"/>
          <p:cNvGrpSpPr/>
          <p:nvPr/>
        </p:nvGrpSpPr>
        <p:grpSpPr>
          <a:xfrm>
            <a:off x="-1143" y="8967946"/>
            <a:ext cx="18312195" cy="1166241"/>
            <a:chOff x="-1524" y="-1524"/>
            <a:chExt cx="24416259" cy="1554988"/>
          </a:xfrm>
        </p:grpSpPr>
        <p:sp>
          <p:nvSpPr>
            <p:cNvPr id="155" name="Google Shape;155;p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56" name="Google Shape;156;p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7" name="Google Shape;157;p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158" name="Google Shape;158;p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59" name="Google Shape;159;p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1" name="Google Shape;161;p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162" name="Google Shape;162;p6"/>
          <p:cNvSpPr txBox="1"/>
          <p:nvPr/>
        </p:nvSpPr>
        <p:spPr>
          <a:xfrm>
            <a:off x="1048463" y="1469400"/>
            <a:ext cx="15646957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66751" marR="0" lvl="1" indent="-3429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Geralmente com restrição alimentar: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1295403" marR="0" lvl="2" indent="-4318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seguir uma dieta orientada para a perda de peso (baixa ingestão calórica, evitar hidratos de carbono e gorduras/jejum intermitente/pequenas porções de alimentos).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66751" marR="0" lvl="1" indent="-3429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Os doentes com AN geralmente racionalizam as suas restrições alimentares alegando intolerâncias ou alergias alimentares, afirmando que certos alimentos os fazem sentir-se mal ou relatando uma sensação de inchaço após comer certos alimentos.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342900" marR="0" lvl="0" indent="-3429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66751" marR="0" lvl="1" indent="-3429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Objectivo principal: modificar a imagem corporal em resposta à insatisfação com a aparência física e à baixa auto-estima, de acordo com ideais pessoais de beleza. Estes ideais de beleza são, muitas vezes, irrealistas e influenciados por imagens distorcidas na internet.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342900" marR="0" lvl="0" indent="-3429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66751" marR="0" lvl="1" indent="-34290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Nas fases iniciais da doença, as pessoas com AN podem relatar um evento traumático.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mo"/>
              </a:rPr>
              <a:t>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Google Shape;163;p6"/>
          <p:cNvSpPr txBox="1"/>
          <p:nvPr/>
        </p:nvSpPr>
        <p:spPr>
          <a:xfrm>
            <a:off x="2693325" y="502524"/>
            <a:ext cx="1058843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buClr>
                <a:schemeClr val="dk1"/>
              </a:buClr>
              <a:buSzPts val="1800"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AN: Como tudo começa na adolescência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69" name="Google Shape;169;p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70" name="Google Shape;170;p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1" name="Google Shape;171;p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172" name="Google Shape;172;p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73" name="Google Shape;173;p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74" name="Google Shape;174;p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5" name="Google Shape;175;p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176" name="Google Shape;176;p7"/>
          <p:cNvSpPr txBox="1"/>
          <p:nvPr/>
        </p:nvSpPr>
        <p:spPr>
          <a:xfrm>
            <a:off x="2144737" y="1578514"/>
            <a:ext cx="14058900" cy="7755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47702" marR="0" lvl="1" indent="-323851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 adolescência com AN pode</a:t>
            </a:r>
            <a:r>
              <a:rPr lang="en-US" sz="24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constante</a:t>
            </a: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verificar o seu peso e formato corporal em frente aos espelhos.  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47702" marR="0" lvl="1" indent="-323851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Inicialmente, a perda de peso torna-se uma fonte de empoderamento: os adolescentes com AN podem experimentar uma sensação de maior bem-estar e autoeficácia devido à perda de peso e às alterações na forma corporal.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47702" marR="0" lvl="1" indent="-323851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Falsas crenças de que controlar o corpo pode ajudá-los a lidar com emoções negativas, baixa autoestima, inadequação e um ambiente percebido como caótico ou fora de controlo, levando à autodisciplina e ao sucesso pessoal.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47702" marR="0" lvl="1" indent="-323851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 perda de peso torna-se uma forma de afirmar a força e a capacidade pessoal.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77" name="Google Shape;177;p7"/>
          <p:cNvSpPr txBox="1"/>
          <p:nvPr/>
        </p:nvSpPr>
        <p:spPr>
          <a:xfrm>
            <a:off x="3358341" y="213129"/>
            <a:ext cx="12967855" cy="1238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87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Perfeccionismo e controlo na AN: primeiros passos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8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83" name="Google Shape;183;p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84" name="Google Shape;184;p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" name="Google Shape;185;p8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186" name="Google Shape;186;p8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87" name="Google Shape;187;p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88" name="Google Shape;188;p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9" name="Google Shape;189;p8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190" name="Google Shape;190;p8"/>
          <p:cNvSpPr txBox="1"/>
          <p:nvPr/>
        </p:nvSpPr>
        <p:spPr>
          <a:xfrm>
            <a:off x="1600200" y="1033831"/>
            <a:ext cx="15430500" cy="8166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20999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4366" marR="0" lvl="1" indent="-342900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 desejo de perder peso transforma-se frequentemente em medo de ganhar peso.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4366" marR="0" lvl="1" indent="-342900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 medo de ganhar peso leva à ansiedade e culpa após comer = instabilidade de humor relacionada com o autojulgamento e conduta.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4366" lvl="1" indent="-342900" algn="l" rtl="0">
              <a:lnSpc>
                <a:spcPct val="157500"/>
              </a:lnSpc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As pessoas com AN tentam controlar a ansiedade e evitar acontecimentos imprevistos através de comportamentos compulsivos: verificar o peso antes e depois das refeições (o peso torna-se um pensamento obsessivo), verificar o corpo em frente ao espelho, contar calorias, rituais durante as refeições (como cortar os alimentos em pedaços pequenos, cozinhar durante longos períodos ou comer muito devagar).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4366" marR="0" lvl="1" indent="-342900" algn="l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 aumento de peso leva à fome e pode significar significativamente a perda de controlo sobre a própria identidade e autonomia (relações pessoais, reações internas e acontecimentos externos)</a:t>
            </a: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7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91" name="Google Shape;191;p8"/>
          <p:cNvSpPr txBox="1"/>
          <p:nvPr/>
        </p:nvSpPr>
        <p:spPr>
          <a:xfrm>
            <a:off x="615143" y="421640"/>
            <a:ext cx="15927184" cy="113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Perfeccionismo e controlo na AN: a evolução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>
          <a:extLst>
            <a:ext uri="{FF2B5EF4-FFF2-40B4-BE49-F238E27FC236}">
              <a16:creationId xmlns:a16="http://schemas.microsoft.com/office/drawing/2014/main" id="{FDD6D344-B5AD-EE31-AA33-7848FC095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Google Shape;196;p9">
            <a:extLst>
              <a:ext uri="{FF2B5EF4-FFF2-40B4-BE49-F238E27FC236}">
                <a16:creationId xmlns:a16="http://schemas.microsoft.com/office/drawing/2014/main" id="{94641667-5089-9A3B-20DA-71FBA2B5CA0D}"/>
              </a:ext>
            </a:extLst>
          </p:cNvPr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97" name="Google Shape;197;p9">
              <a:extLst>
                <a:ext uri="{FF2B5EF4-FFF2-40B4-BE49-F238E27FC236}">
                  <a16:creationId xmlns:a16="http://schemas.microsoft.com/office/drawing/2014/main" id="{E95183C9-6E93-0CDB-0B80-75CC44A97233}"/>
                </a:ext>
              </a:extLst>
            </p:cNvPr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198" name="Google Shape;198;p9">
              <a:extLst>
                <a:ext uri="{FF2B5EF4-FFF2-40B4-BE49-F238E27FC236}">
                  <a16:creationId xmlns:a16="http://schemas.microsoft.com/office/drawing/2014/main" id="{ABE3369C-8A5D-7C29-5D2E-C6CD6E9AD4BD}"/>
                </a:ext>
              </a:extLst>
            </p:cNvPr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9" name="Google Shape;199;p9">
            <a:extLst>
              <a:ext uri="{FF2B5EF4-FFF2-40B4-BE49-F238E27FC236}">
                <a16:creationId xmlns:a16="http://schemas.microsoft.com/office/drawing/2014/main" id="{63EF752B-8987-9B39-AA36-D7C4487D11E9}"/>
              </a:ext>
            </a:extLst>
          </p:cNvPr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200" name="Google Shape;200;p9">
            <a:extLst>
              <a:ext uri="{FF2B5EF4-FFF2-40B4-BE49-F238E27FC236}">
                <a16:creationId xmlns:a16="http://schemas.microsoft.com/office/drawing/2014/main" id="{35645924-5AE8-6A2C-31F4-F7809BE8DCA2}"/>
              </a:ext>
            </a:extLst>
          </p:cNvPr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01" name="Google Shape;201;p9">
              <a:extLst>
                <a:ext uri="{FF2B5EF4-FFF2-40B4-BE49-F238E27FC236}">
                  <a16:creationId xmlns:a16="http://schemas.microsoft.com/office/drawing/2014/main" id="{DB2BF8CC-7DAD-DEE5-6317-1BF0257D98FA}"/>
                </a:ext>
              </a:extLst>
            </p:cNvPr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202" name="Google Shape;202;p9">
              <a:extLst>
                <a:ext uri="{FF2B5EF4-FFF2-40B4-BE49-F238E27FC236}">
                  <a16:creationId xmlns:a16="http://schemas.microsoft.com/office/drawing/2014/main" id="{97232328-F8E7-A2D5-2E54-4F06CE578676}"/>
                </a:ext>
              </a:extLst>
            </p:cNvPr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203;p9">
            <a:extLst>
              <a:ext uri="{FF2B5EF4-FFF2-40B4-BE49-F238E27FC236}">
                <a16:creationId xmlns:a16="http://schemas.microsoft.com/office/drawing/2014/main" id="{30A49D47-D437-9D6F-6C29-7377E8079E79}"/>
              </a:ext>
            </a:extLst>
          </p:cNvPr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204" name="Google Shape;204;p9">
            <a:extLst>
              <a:ext uri="{FF2B5EF4-FFF2-40B4-BE49-F238E27FC236}">
                <a16:creationId xmlns:a16="http://schemas.microsoft.com/office/drawing/2014/main" id="{AEC7010C-A30C-8E9A-E0D8-691EC1E578F7}"/>
              </a:ext>
            </a:extLst>
          </p:cNvPr>
          <p:cNvSpPr txBox="1"/>
          <p:nvPr/>
        </p:nvSpPr>
        <p:spPr>
          <a:xfrm>
            <a:off x="1745673" y="986730"/>
            <a:ext cx="15521003" cy="7578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632688" lvl="1" indent="-316344" algn="l" rtl="0">
              <a:lnSpc>
                <a:spcPct val="170916"/>
              </a:lnSpc>
              <a:buSzPts val="24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Os sentimentos de culpa após comer são aliviados através de</a:t>
            </a:r>
            <a:r>
              <a:rPr lang="en-US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comportamentos eliminatórios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como o exercício físico excessivo (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automobilismo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), vómitos auto-induzidos e uso indevido de laxantes e/ou diuréticos.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6344" marR="0" lvl="1" algn="l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2688" marR="0" lvl="1" indent="-316344" algn="l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 perda extrema de peso pode levar ao crescimento comprometido e a ciclos menstruais irregulares nas raparigas.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2688" marR="0" lvl="1" indent="-316344" algn="l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Todos os sintomas tendem a agravar-se com a perda de peso e a deterioração da saúde física e mental.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2688" marR="0" lvl="1" indent="-316344" algn="l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Julgamentos negativos, críticas e conflitos familiares podem contribuir para a manutenção da perturbação.</a:t>
            </a:r>
            <a:endParaRPr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632688" marR="0" lvl="1" indent="-316344" algn="l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As pessoas com AN frequentemente não reconhecem a sua condição e evitam procurar ajuda. Se crónicos, os sintomas podem tornar-se parte da identidade do indivíduo, especialmente se a perturbação for percebida como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ego-sintónico.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191;p8">
            <a:extLst>
              <a:ext uri="{FF2B5EF4-FFF2-40B4-BE49-F238E27FC236}">
                <a16:creationId xmlns:a16="http://schemas.microsoft.com/office/drawing/2014/main" id="{69882634-DB70-95E2-975E-CAFD89637BD5}"/>
              </a:ext>
            </a:extLst>
          </p:cNvPr>
          <p:cNvSpPr txBox="1"/>
          <p:nvPr/>
        </p:nvSpPr>
        <p:spPr>
          <a:xfrm>
            <a:off x="615143" y="421640"/>
            <a:ext cx="15927184" cy="113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356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AN: complicações</a:t>
            </a:r>
            <a:endParaRPr lang="en-US" sz="5400" dirty="0">
              <a:solidFill>
                <a:srgbClr val="E98E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117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Google Shape;236;p1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37" name="Google Shape;237;p1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238" name="Google Shape;238;p1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1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grpSp>
        <p:nvGrpSpPr>
          <p:cNvPr id="240" name="Google Shape;240;p1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41" name="Google Shape;241;p1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pPr rtl="0" algn="l"/>
              <a:endParaRPr lang="it-IT"/>
            </a:p>
          </p:txBody>
        </p:sp>
        <p:sp>
          <p:nvSpPr>
            <p:cNvPr id="242" name="Google Shape;242;p1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3" name="Google Shape;243;p1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pPr rtl="0" algn="l"/>
            <a:endParaRPr lang="it-IT"/>
          </a:p>
        </p:txBody>
      </p:sp>
      <p:sp>
        <p:nvSpPr>
          <p:cNvPr id="244" name="Google Shape;244;p12"/>
          <p:cNvSpPr txBox="1"/>
          <p:nvPr/>
        </p:nvSpPr>
        <p:spPr>
          <a:xfrm>
            <a:off x="2204573" y="1526090"/>
            <a:ext cx="15179274" cy="6786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666751" marR="0" lvl="1" indent="-3429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Tendência para esconder comida e evitar refeições com outras pessoas.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Saltar refeições</a:t>
            </a:r>
            <a:r>
              <a:rPr lang="en-US" sz="280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e/ou minério a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anulando grupos inteiros de alimentos (por exemplo, hidratos de carbono, gorduras).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permanecer muito tempo na casa de banho logo após as refeições, atividade física excessiva.</a:t>
            </a:r>
            <a:endParaRPr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Podem estar presentes alterações emocionais e comportamentais, incluindo alterações de humor e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padrões de sono perturbados.</a:t>
            </a:r>
          </a:p>
          <a:p>
            <a:pPr marL="666751" marR="0" lvl="1" indent="-3429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Excesso de empenho académico e atlético: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intensa dedicação à escola e ao desporto, muitas vezes com desempenho inicialmente preservado.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Baixa tolerância ao insucesso ou contratempos académicos.</a:t>
            </a:r>
            <a:r>
              <a:rPr lang="en-US" sz="28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declínio progressivo do desempenho nos estágios finais.</a:t>
            </a:r>
            <a:endParaRPr lang="en-US" sz="2800" b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666751" marR="0" lvl="1" indent="-34290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>
              <a:rPr lang="en-US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Problemas de hidratação: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ingestão excessiva de água ou desidratação intencional.</a:t>
            </a:r>
            <a:endParaRPr lang="en-US" sz="28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245" name="Google Shape;245;p12"/>
          <p:cNvSpPr txBox="1"/>
          <p:nvPr/>
        </p:nvSpPr>
        <p:spPr>
          <a:xfrm>
            <a:off x="3092335" y="220342"/>
            <a:ext cx="11488189" cy="1238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87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>
                <a:solidFill>
                  <a:srgbClr val="E98E24"/>
                </a:solidFill>
                <a:sym typeface="Calibri"/>
              </a:rPr>
              <a:t>Observações suspeitas</a:t>
            </a:r>
            <a:endParaRPr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</TotalTime>
  <Words>2332</Words>
  <Application>Microsoft Macintosh PowerPoint</Application>
  <PresentationFormat>Personalizzato</PresentationFormat>
  <Paragraphs>190</Paragraphs>
  <Slides>26</Slides>
  <Notes>26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31" baseType="lpstr">
      <vt:lpstr>Arial</vt:lpstr>
      <vt:lpstr>Arimo</vt:lpstr>
      <vt:lpstr>Calibri</vt:lpstr>
      <vt:lpstr>Wingdings</vt:lpstr>
      <vt:lpstr>Office Theme</vt:lpstr>
      <vt:lpstr>Presentazione standard di PowerPoint</vt:lpstr>
      <vt:lpstr>General information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cp:lastModifiedBy>Fabiola Panvino</cp:lastModifiedBy>
  <cp:revision>16</cp:revision>
  <dcterms:created xsi:type="dcterms:W3CDTF">2006-08-16T00:00:00Z</dcterms:created>
  <dcterms:modified xsi:type="dcterms:W3CDTF">2025-10-02T07:22:22Z</dcterms:modified>
</cp:coreProperties>
</file>